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63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CE4FF61-D3FF-4C4F-8B56-61364B644CBA}" type="datetimeFigureOut">
              <a:rPr lang="ar-IQ" smtClean="0"/>
              <a:t>24/03/1440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688B59-A0D6-4057-B368-80AF1DF3B35A}" type="slidenum">
              <a:rPr lang="ar-IQ" smtClean="0"/>
              <a:t>‹#›</a:t>
            </a:fld>
            <a:endParaRPr lang="ar-IQ"/>
          </a:p>
        </p:txBody>
      </p:sp>
    </p:spTree>
    <p:extLst>
      <p:ext uri="{BB962C8B-B14F-4D97-AF65-F5344CB8AC3E}">
        <p14:creationId xmlns:p14="http://schemas.microsoft.com/office/powerpoint/2010/main" val="1241118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CE4FF61-D3FF-4C4F-8B56-61364B644CBA}" type="datetimeFigureOut">
              <a:rPr lang="ar-IQ" smtClean="0"/>
              <a:t>24/03/1440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688B59-A0D6-4057-B368-80AF1DF3B35A}" type="slidenum">
              <a:rPr lang="ar-IQ" smtClean="0"/>
              <a:t>‹#›</a:t>
            </a:fld>
            <a:endParaRPr lang="ar-IQ"/>
          </a:p>
        </p:txBody>
      </p:sp>
    </p:spTree>
    <p:extLst>
      <p:ext uri="{BB962C8B-B14F-4D97-AF65-F5344CB8AC3E}">
        <p14:creationId xmlns:p14="http://schemas.microsoft.com/office/powerpoint/2010/main" val="467594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CE4FF61-D3FF-4C4F-8B56-61364B644CBA}" type="datetimeFigureOut">
              <a:rPr lang="ar-IQ" smtClean="0"/>
              <a:t>24/03/1440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688B59-A0D6-4057-B368-80AF1DF3B35A}" type="slidenum">
              <a:rPr lang="ar-IQ" smtClean="0"/>
              <a:t>‹#›</a:t>
            </a:fld>
            <a:endParaRPr lang="ar-IQ"/>
          </a:p>
        </p:txBody>
      </p:sp>
    </p:spTree>
    <p:extLst>
      <p:ext uri="{BB962C8B-B14F-4D97-AF65-F5344CB8AC3E}">
        <p14:creationId xmlns:p14="http://schemas.microsoft.com/office/powerpoint/2010/main" val="1965020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CE4FF61-D3FF-4C4F-8B56-61364B644CBA}" type="datetimeFigureOut">
              <a:rPr lang="ar-IQ" smtClean="0"/>
              <a:t>24/03/1440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688B59-A0D6-4057-B368-80AF1DF3B35A}" type="slidenum">
              <a:rPr lang="ar-IQ" smtClean="0"/>
              <a:t>‹#›</a:t>
            </a:fld>
            <a:endParaRPr lang="ar-IQ"/>
          </a:p>
        </p:txBody>
      </p:sp>
    </p:spTree>
    <p:extLst>
      <p:ext uri="{BB962C8B-B14F-4D97-AF65-F5344CB8AC3E}">
        <p14:creationId xmlns:p14="http://schemas.microsoft.com/office/powerpoint/2010/main" val="2932640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CE4FF61-D3FF-4C4F-8B56-61364B644CBA}" type="datetimeFigureOut">
              <a:rPr lang="ar-IQ" smtClean="0"/>
              <a:t>24/03/1440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688B59-A0D6-4057-B368-80AF1DF3B35A}" type="slidenum">
              <a:rPr lang="ar-IQ" smtClean="0"/>
              <a:t>‹#›</a:t>
            </a:fld>
            <a:endParaRPr lang="ar-IQ"/>
          </a:p>
        </p:txBody>
      </p:sp>
    </p:spTree>
    <p:extLst>
      <p:ext uri="{BB962C8B-B14F-4D97-AF65-F5344CB8AC3E}">
        <p14:creationId xmlns:p14="http://schemas.microsoft.com/office/powerpoint/2010/main" val="3506163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CE4FF61-D3FF-4C4F-8B56-61364B644CBA}" type="datetimeFigureOut">
              <a:rPr lang="ar-IQ" smtClean="0"/>
              <a:t>24/03/1440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688B59-A0D6-4057-B368-80AF1DF3B35A}" type="slidenum">
              <a:rPr lang="ar-IQ" smtClean="0"/>
              <a:t>‹#›</a:t>
            </a:fld>
            <a:endParaRPr lang="ar-IQ"/>
          </a:p>
        </p:txBody>
      </p:sp>
    </p:spTree>
    <p:extLst>
      <p:ext uri="{BB962C8B-B14F-4D97-AF65-F5344CB8AC3E}">
        <p14:creationId xmlns:p14="http://schemas.microsoft.com/office/powerpoint/2010/main" val="2127644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CE4FF61-D3FF-4C4F-8B56-61364B644CBA}" type="datetimeFigureOut">
              <a:rPr lang="ar-IQ" smtClean="0"/>
              <a:t>24/03/1440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4688B59-A0D6-4057-B368-80AF1DF3B35A}" type="slidenum">
              <a:rPr lang="ar-IQ" smtClean="0"/>
              <a:t>‹#›</a:t>
            </a:fld>
            <a:endParaRPr lang="ar-IQ"/>
          </a:p>
        </p:txBody>
      </p:sp>
    </p:spTree>
    <p:extLst>
      <p:ext uri="{BB962C8B-B14F-4D97-AF65-F5344CB8AC3E}">
        <p14:creationId xmlns:p14="http://schemas.microsoft.com/office/powerpoint/2010/main" val="30433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CE4FF61-D3FF-4C4F-8B56-61364B644CBA}" type="datetimeFigureOut">
              <a:rPr lang="ar-IQ" smtClean="0"/>
              <a:t>24/03/1440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4688B59-A0D6-4057-B368-80AF1DF3B35A}" type="slidenum">
              <a:rPr lang="ar-IQ" smtClean="0"/>
              <a:t>‹#›</a:t>
            </a:fld>
            <a:endParaRPr lang="ar-IQ"/>
          </a:p>
        </p:txBody>
      </p:sp>
    </p:spTree>
    <p:extLst>
      <p:ext uri="{BB962C8B-B14F-4D97-AF65-F5344CB8AC3E}">
        <p14:creationId xmlns:p14="http://schemas.microsoft.com/office/powerpoint/2010/main" val="1018002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CE4FF61-D3FF-4C4F-8B56-61364B644CBA}" type="datetimeFigureOut">
              <a:rPr lang="ar-IQ" smtClean="0"/>
              <a:t>24/03/1440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4688B59-A0D6-4057-B368-80AF1DF3B35A}" type="slidenum">
              <a:rPr lang="ar-IQ" smtClean="0"/>
              <a:t>‹#›</a:t>
            </a:fld>
            <a:endParaRPr lang="ar-IQ"/>
          </a:p>
        </p:txBody>
      </p:sp>
    </p:spTree>
    <p:extLst>
      <p:ext uri="{BB962C8B-B14F-4D97-AF65-F5344CB8AC3E}">
        <p14:creationId xmlns:p14="http://schemas.microsoft.com/office/powerpoint/2010/main" val="224087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CE4FF61-D3FF-4C4F-8B56-61364B644CBA}" type="datetimeFigureOut">
              <a:rPr lang="ar-IQ" smtClean="0"/>
              <a:t>24/03/1440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688B59-A0D6-4057-B368-80AF1DF3B35A}" type="slidenum">
              <a:rPr lang="ar-IQ" smtClean="0"/>
              <a:t>‹#›</a:t>
            </a:fld>
            <a:endParaRPr lang="ar-IQ"/>
          </a:p>
        </p:txBody>
      </p:sp>
    </p:spTree>
    <p:extLst>
      <p:ext uri="{BB962C8B-B14F-4D97-AF65-F5344CB8AC3E}">
        <p14:creationId xmlns:p14="http://schemas.microsoft.com/office/powerpoint/2010/main" val="1920030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CE4FF61-D3FF-4C4F-8B56-61364B644CBA}" type="datetimeFigureOut">
              <a:rPr lang="ar-IQ" smtClean="0"/>
              <a:t>24/03/1440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688B59-A0D6-4057-B368-80AF1DF3B35A}" type="slidenum">
              <a:rPr lang="ar-IQ" smtClean="0"/>
              <a:t>‹#›</a:t>
            </a:fld>
            <a:endParaRPr lang="ar-IQ"/>
          </a:p>
        </p:txBody>
      </p:sp>
    </p:spTree>
    <p:extLst>
      <p:ext uri="{BB962C8B-B14F-4D97-AF65-F5344CB8AC3E}">
        <p14:creationId xmlns:p14="http://schemas.microsoft.com/office/powerpoint/2010/main" val="1008599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CE4FF61-D3FF-4C4F-8B56-61364B644CBA}" type="datetimeFigureOut">
              <a:rPr lang="ar-IQ" smtClean="0"/>
              <a:t>24/03/1440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688B59-A0D6-4057-B368-80AF1DF3B35A}" type="slidenum">
              <a:rPr lang="ar-IQ" smtClean="0"/>
              <a:t>‹#›</a:t>
            </a:fld>
            <a:endParaRPr lang="ar-IQ"/>
          </a:p>
        </p:txBody>
      </p:sp>
    </p:spTree>
    <p:extLst>
      <p:ext uri="{BB962C8B-B14F-4D97-AF65-F5344CB8AC3E}">
        <p14:creationId xmlns:p14="http://schemas.microsoft.com/office/powerpoint/2010/main" val="1473919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pPr>
              <a:lnSpc>
                <a:spcPct val="115000"/>
              </a:lnSpc>
              <a:spcAft>
                <a:spcPts val="1000"/>
              </a:spcAft>
            </a:pPr>
            <a:r>
              <a:rPr lang="en-US" sz="4800" b="1" dirty="0" smtClean="0">
                <a:effectLst/>
                <a:latin typeface="Times New Roman"/>
                <a:ea typeface="Calibri"/>
              </a:rPr>
              <a:t>Noninfectious Diseases</a:t>
            </a:r>
            <a:r>
              <a:rPr lang="en-US" sz="4800" dirty="0">
                <a:ea typeface="Calibri"/>
              </a:rPr>
              <a:t/>
            </a:r>
            <a:br>
              <a:rPr lang="en-US" sz="4800" dirty="0">
                <a:ea typeface="Calibri"/>
              </a:rPr>
            </a:br>
            <a:endParaRPr lang="ar-IQ" sz="4800" dirty="0"/>
          </a:p>
        </p:txBody>
      </p:sp>
    </p:spTree>
    <p:extLst>
      <p:ext uri="{BB962C8B-B14F-4D97-AF65-F5344CB8AC3E}">
        <p14:creationId xmlns:p14="http://schemas.microsoft.com/office/powerpoint/2010/main" val="1381336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70000" lnSpcReduction="20000"/>
          </a:bodyPr>
          <a:lstStyle/>
          <a:p>
            <a:pPr algn="l">
              <a:lnSpc>
                <a:spcPct val="115000"/>
              </a:lnSpc>
              <a:spcAft>
                <a:spcPts val="1000"/>
              </a:spcAft>
            </a:pPr>
            <a:r>
              <a:rPr lang="en-US" b="1" dirty="0" smtClean="0">
                <a:effectLst/>
                <a:latin typeface="Times New Roman"/>
                <a:ea typeface="Calibri"/>
                <a:cs typeface="Arial"/>
              </a:rPr>
              <a:t>Noninfectious dropsy</a:t>
            </a:r>
            <a:endParaRPr lang="en-US" sz="2400" dirty="0">
              <a:ea typeface="Calibri"/>
              <a:cs typeface="Arial"/>
            </a:endParaRPr>
          </a:p>
          <a:p>
            <a:pPr algn="just">
              <a:lnSpc>
                <a:spcPct val="115000"/>
              </a:lnSpc>
              <a:spcAft>
                <a:spcPts val="1000"/>
              </a:spcAft>
            </a:pPr>
            <a:r>
              <a:rPr lang="en-US" dirty="0" smtClean="0">
                <a:effectLst/>
                <a:latin typeface="Times New Roman"/>
                <a:ea typeface="Calibri"/>
                <a:cs typeface="Arial"/>
              </a:rPr>
              <a:t>As with </a:t>
            </a:r>
            <a:r>
              <a:rPr lang="en-US" dirty="0" err="1" smtClean="0">
                <a:effectLst/>
                <a:latin typeface="Times New Roman"/>
                <a:ea typeface="Calibri"/>
                <a:cs typeface="Arial"/>
              </a:rPr>
              <a:t>swimbladder</a:t>
            </a:r>
            <a:r>
              <a:rPr lang="en-US" dirty="0" smtClean="0">
                <a:effectLst/>
                <a:latin typeface="Times New Roman"/>
                <a:ea typeface="Calibri"/>
                <a:cs typeface="Arial"/>
              </a:rPr>
              <a:t> disorders, dropsy can also arise from one of several causes. Apart from infectious diseases, dropsy may result from physiological disorders of the </a:t>
            </a:r>
            <a:r>
              <a:rPr lang="en-US" dirty="0" err="1" smtClean="0">
                <a:effectLst/>
                <a:latin typeface="Times New Roman"/>
                <a:ea typeface="Calibri"/>
                <a:cs typeface="Arial"/>
              </a:rPr>
              <a:t>osmoregulatory</a:t>
            </a:r>
            <a:r>
              <a:rPr lang="en-US" dirty="0" smtClean="0">
                <a:effectLst/>
                <a:latin typeface="Times New Roman"/>
                <a:ea typeface="Calibri"/>
                <a:cs typeface="Arial"/>
              </a:rPr>
              <a:t> system or by </a:t>
            </a:r>
            <a:r>
              <a:rPr lang="en-US" dirty="0" err="1" smtClean="0">
                <a:effectLst/>
                <a:latin typeface="Times New Roman"/>
                <a:ea typeface="Calibri"/>
                <a:cs typeface="Arial"/>
              </a:rPr>
              <a:t>tumours</a:t>
            </a:r>
            <a:r>
              <a:rPr lang="en-US" dirty="0" smtClean="0">
                <a:effectLst/>
                <a:latin typeface="Times New Roman"/>
                <a:ea typeface="Calibri"/>
                <a:cs typeface="Arial"/>
              </a:rPr>
              <a:t> or injuries associated with one or more organs of osmoregulation.</a:t>
            </a:r>
            <a:r>
              <a:rPr lang="ar-IQ" dirty="0">
                <a:ea typeface="Calibri"/>
                <a:cs typeface="Times New Roman"/>
              </a:rPr>
              <a:t>   </a:t>
            </a:r>
            <a:endParaRPr lang="en-US" sz="2400" dirty="0">
              <a:ea typeface="Calibri"/>
              <a:cs typeface="Arial"/>
            </a:endParaRPr>
          </a:p>
          <a:p>
            <a:pPr algn="just">
              <a:lnSpc>
                <a:spcPct val="115000"/>
              </a:lnSpc>
              <a:spcAft>
                <a:spcPts val="1000"/>
              </a:spcAft>
            </a:pPr>
            <a:r>
              <a:rPr lang="en-US" dirty="0" smtClean="0">
                <a:effectLst/>
                <a:latin typeface="Times New Roman"/>
                <a:ea typeface="Calibri"/>
                <a:cs typeface="Arial"/>
              </a:rPr>
              <a:t>Senile  induced </a:t>
            </a:r>
            <a:r>
              <a:rPr lang="en-US" dirty="0" err="1" smtClean="0">
                <a:effectLst/>
                <a:latin typeface="Times New Roman"/>
                <a:ea typeface="Calibri"/>
                <a:cs typeface="Arial"/>
              </a:rPr>
              <a:t>osmoregulatory</a:t>
            </a:r>
            <a:r>
              <a:rPr lang="en-US" dirty="0" smtClean="0">
                <a:effectLst/>
                <a:latin typeface="Times New Roman"/>
                <a:ea typeface="Calibri"/>
                <a:cs typeface="Arial"/>
              </a:rPr>
              <a:t> dysfunction is a further possible cause of dropsy, which is sometimes seen in captive fish. Fish suffering from dropsy have a distended  belly, due to the accumulation of ascites fluid and muscle water content, which causes the scales to raise so as to give the characteristic serrated contour to the body. In some cases, dropsy may coincide with </a:t>
            </a:r>
            <a:r>
              <a:rPr lang="en-US" dirty="0" smtClean="0">
                <a:effectLst/>
                <a:latin typeface="Times New Roman"/>
                <a:ea typeface="Calibri"/>
                <a:cs typeface="Arial"/>
              </a:rPr>
              <a:t>exophthalmia. </a:t>
            </a:r>
            <a:r>
              <a:rPr lang="en-US" dirty="0" smtClean="0">
                <a:effectLst/>
                <a:latin typeface="Times New Roman"/>
                <a:ea typeface="Calibri"/>
                <a:cs typeface="Arial"/>
              </a:rPr>
              <a:t>.                                                                                                            </a:t>
            </a:r>
            <a:endParaRPr lang="en-US" sz="2400" dirty="0">
              <a:ea typeface="Calibri"/>
              <a:cs typeface="Arial"/>
            </a:endParaRPr>
          </a:p>
        </p:txBody>
      </p:sp>
    </p:spTree>
    <p:extLst>
      <p:ext uri="{BB962C8B-B14F-4D97-AF65-F5344CB8AC3E}">
        <p14:creationId xmlns:p14="http://schemas.microsoft.com/office/powerpoint/2010/main" val="1777141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lnSpc>
                <a:spcPct val="115000"/>
              </a:lnSpc>
              <a:spcAft>
                <a:spcPts val="1000"/>
              </a:spcAft>
            </a:pPr>
            <a:r>
              <a:rPr lang="en-US" b="1" dirty="0" smtClean="0">
                <a:solidFill>
                  <a:srgbClr val="FF0000"/>
                </a:solidFill>
                <a:effectLst/>
                <a:latin typeface="Times New Roman"/>
                <a:ea typeface="Calibri"/>
                <a:cs typeface="Arial"/>
              </a:rPr>
              <a:t>b-Environmentally induced diseases</a:t>
            </a:r>
            <a:r>
              <a:rPr lang="en-US" sz="3600" dirty="0">
                <a:ea typeface="Calibri"/>
                <a:cs typeface="Arial"/>
              </a:rPr>
              <a:t/>
            </a:r>
            <a:br>
              <a:rPr lang="en-US" sz="3600" dirty="0">
                <a:ea typeface="Calibri"/>
                <a:cs typeface="Arial"/>
              </a:rPr>
            </a:br>
            <a:endParaRPr lang="ar-IQ" dirty="0"/>
          </a:p>
        </p:txBody>
      </p:sp>
      <p:sp>
        <p:nvSpPr>
          <p:cNvPr id="3" name="عنصر نائب للمحتوى 2"/>
          <p:cNvSpPr>
            <a:spLocks noGrp="1"/>
          </p:cNvSpPr>
          <p:nvPr>
            <p:ph idx="1"/>
          </p:nvPr>
        </p:nvSpPr>
        <p:spPr>
          <a:xfrm>
            <a:off x="457200" y="908720"/>
            <a:ext cx="8229600" cy="5217443"/>
          </a:xfrm>
        </p:spPr>
        <p:txBody>
          <a:bodyPr>
            <a:normAutofit fontScale="92500" lnSpcReduction="20000"/>
          </a:bodyPr>
          <a:lstStyle/>
          <a:p>
            <a:pPr algn="just">
              <a:lnSpc>
                <a:spcPct val="115000"/>
              </a:lnSpc>
              <a:spcAft>
                <a:spcPts val="1000"/>
              </a:spcAft>
            </a:pPr>
            <a:r>
              <a:rPr lang="en-US" dirty="0" smtClean="0">
                <a:effectLst/>
                <a:latin typeface="Times New Roman"/>
                <a:ea typeface="Calibri"/>
                <a:cs typeface="Arial"/>
              </a:rPr>
              <a:t>Most environmentally induced diseases are directly caused by adverse water conditions. Fish do not live in chemically pure water, for all natural water bodies contain numerous other substances which are present in either a dissolved or suspended state.                                                  </a:t>
            </a:r>
            <a:endParaRPr lang="en-US" sz="2400" dirty="0">
              <a:ea typeface="Calibri"/>
              <a:cs typeface="Arial"/>
            </a:endParaRPr>
          </a:p>
          <a:p>
            <a:pPr algn="just"/>
            <a:r>
              <a:rPr lang="en-US" dirty="0" smtClean="0">
                <a:effectLst/>
                <a:latin typeface="Times New Roman"/>
                <a:ea typeface="Calibri"/>
              </a:rPr>
              <a:t>Fish have adapted to live within a relatively narrow range of water parameters which can be defined in terms of temperature, pH, dissolved oxygen level, hardness, and other </a:t>
            </a:r>
            <a:r>
              <a:rPr lang="en-US" dirty="0" err="1" smtClean="0">
                <a:effectLst/>
                <a:latin typeface="Times New Roman"/>
                <a:ea typeface="Calibri"/>
              </a:rPr>
              <a:t>physico</a:t>
            </a:r>
            <a:r>
              <a:rPr lang="en-US" dirty="0" smtClean="0">
                <a:effectLst/>
                <a:latin typeface="Times New Roman"/>
                <a:ea typeface="Calibri"/>
              </a:rPr>
              <a:t>-chemical properties.                                                 </a:t>
            </a:r>
            <a:endParaRPr lang="ar-IQ" dirty="0"/>
          </a:p>
        </p:txBody>
      </p:sp>
    </p:spTree>
    <p:extLst>
      <p:ext uri="{BB962C8B-B14F-4D97-AF65-F5344CB8AC3E}">
        <p14:creationId xmlns:p14="http://schemas.microsoft.com/office/powerpoint/2010/main" val="504886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217443"/>
          </a:xfrm>
        </p:spPr>
        <p:txBody>
          <a:bodyPr/>
          <a:lstStyle/>
          <a:p>
            <a:pPr algn="just">
              <a:lnSpc>
                <a:spcPct val="115000"/>
              </a:lnSpc>
              <a:spcAft>
                <a:spcPts val="1000"/>
              </a:spcAft>
            </a:pPr>
            <a:r>
              <a:rPr lang="en-US" dirty="0" smtClean="0">
                <a:effectLst/>
                <a:latin typeface="Times New Roman"/>
                <a:ea typeface="Calibri"/>
                <a:cs typeface="Arial"/>
              </a:rPr>
              <a:t>There are considerable variations between species in their tolerance range to these various water parameters, to the extent that a given set of water conditions may be optimal for one species but physiologically stressful to another.</a:t>
            </a:r>
            <a:endParaRPr lang="en-US" sz="2400" dirty="0">
              <a:ea typeface="Calibri"/>
              <a:cs typeface="Arial"/>
            </a:endParaRPr>
          </a:p>
          <a:p>
            <a:pPr algn="l"/>
            <a:endParaRPr lang="ar-IQ" dirty="0"/>
          </a:p>
        </p:txBody>
      </p:sp>
    </p:spTree>
    <p:extLst>
      <p:ext uri="{BB962C8B-B14F-4D97-AF65-F5344CB8AC3E}">
        <p14:creationId xmlns:p14="http://schemas.microsoft.com/office/powerpoint/2010/main" val="4228611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l"/>
            <a:r>
              <a:rPr lang="en-US" sz="3200" dirty="0" smtClean="0">
                <a:effectLst/>
                <a:latin typeface="Times New Roman"/>
                <a:ea typeface="Calibri"/>
              </a:rPr>
              <a:t>1-</a:t>
            </a:r>
            <a:r>
              <a:rPr lang="en-US" sz="3200" b="1" dirty="0" smtClean="0">
                <a:effectLst/>
                <a:latin typeface="Times New Roman"/>
                <a:ea typeface="Calibri"/>
              </a:rPr>
              <a:t>WATER TEMPERATURE</a:t>
            </a:r>
            <a:endParaRPr lang="ar-IQ" sz="3200" dirty="0"/>
          </a:p>
        </p:txBody>
      </p:sp>
      <p:sp>
        <p:nvSpPr>
          <p:cNvPr id="3" name="عنصر نائب للمحتوى 2"/>
          <p:cNvSpPr>
            <a:spLocks noGrp="1"/>
          </p:cNvSpPr>
          <p:nvPr>
            <p:ph idx="1"/>
          </p:nvPr>
        </p:nvSpPr>
        <p:spPr>
          <a:xfrm>
            <a:off x="457200" y="1268760"/>
            <a:ext cx="8229600" cy="5184576"/>
          </a:xfrm>
        </p:spPr>
        <p:txBody>
          <a:bodyPr>
            <a:normAutofit fontScale="77500" lnSpcReduction="20000"/>
          </a:bodyPr>
          <a:lstStyle/>
          <a:p>
            <a:pPr algn="just">
              <a:lnSpc>
                <a:spcPct val="115000"/>
              </a:lnSpc>
              <a:spcAft>
                <a:spcPts val="1000"/>
              </a:spcAft>
            </a:pPr>
            <a:r>
              <a:rPr lang="en-US" dirty="0" smtClean="0">
                <a:effectLst/>
                <a:latin typeface="Times New Roman"/>
                <a:ea typeface="Calibri"/>
                <a:cs typeface="Arial"/>
              </a:rPr>
              <a:t>Fish are ectothermic animals, which means that they do not generate body heat and their body temperature is thus dependent on the surrounding environmental temperature. Water temperature therefore has a profound influence on fish, affecting their rate of metabolism and other biological processes.                                                                                                  </a:t>
            </a:r>
            <a:endParaRPr lang="en-US" sz="2400" dirty="0">
              <a:ea typeface="Calibri"/>
              <a:cs typeface="Arial"/>
            </a:endParaRPr>
          </a:p>
          <a:p>
            <a:pPr algn="l">
              <a:lnSpc>
                <a:spcPct val="115000"/>
              </a:lnSpc>
              <a:spcAft>
                <a:spcPts val="1000"/>
              </a:spcAft>
            </a:pPr>
            <a:r>
              <a:rPr lang="en-US" dirty="0" smtClean="0">
                <a:effectLst/>
                <a:latin typeface="Times New Roman"/>
                <a:ea typeface="Calibri"/>
                <a:cs typeface="Arial"/>
              </a:rPr>
              <a:t>Fish will suffer if exposed to water temperatures outside of their physiological tolerance range. An extreme of temperature may not necessarily be lethal, but can have long-term effects on the </a:t>
            </a:r>
            <a:r>
              <a:rPr lang="en-US" dirty="0" err="1" smtClean="0">
                <a:effectLst/>
                <a:latin typeface="Times New Roman"/>
                <a:ea typeface="Calibri"/>
                <a:cs typeface="Arial"/>
              </a:rPr>
              <a:t>fishs</a:t>
            </a:r>
            <a:r>
              <a:rPr lang="en-US" dirty="0" smtClean="0">
                <a:effectLst/>
                <a:latin typeface="Times New Roman"/>
                <a:ea typeface="Calibri"/>
                <a:cs typeface="Arial"/>
              </a:rPr>
              <a:t> health status. Diseases and abnormal </a:t>
            </a:r>
            <a:r>
              <a:rPr lang="en-US" dirty="0" err="1" smtClean="0">
                <a:effectLst/>
                <a:latin typeface="Times New Roman"/>
                <a:ea typeface="Calibri"/>
                <a:cs typeface="Arial"/>
              </a:rPr>
              <a:t>behaviours</a:t>
            </a:r>
            <a:r>
              <a:rPr lang="en-US" dirty="0" smtClean="0">
                <a:effectLst/>
                <a:latin typeface="Times New Roman"/>
                <a:ea typeface="Calibri"/>
                <a:cs typeface="Arial"/>
              </a:rPr>
              <a:t> are associated with exposure to extreme high or low temperatures for the species.  </a:t>
            </a:r>
            <a:endParaRPr lang="en-US" sz="2400" dirty="0">
              <a:ea typeface="Calibri"/>
              <a:cs typeface="Arial"/>
            </a:endParaRPr>
          </a:p>
          <a:p>
            <a:pPr algn="l"/>
            <a:endParaRPr lang="ar-IQ" dirty="0"/>
          </a:p>
        </p:txBody>
      </p:sp>
    </p:spTree>
    <p:extLst>
      <p:ext uri="{BB962C8B-B14F-4D97-AF65-F5344CB8AC3E}">
        <p14:creationId xmlns:p14="http://schemas.microsoft.com/office/powerpoint/2010/main" val="2230636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77500" lnSpcReduction="20000"/>
          </a:bodyPr>
          <a:lstStyle/>
          <a:p>
            <a:pPr algn="l">
              <a:lnSpc>
                <a:spcPct val="115000"/>
              </a:lnSpc>
              <a:spcAft>
                <a:spcPts val="1000"/>
              </a:spcAft>
            </a:pPr>
            <a:r>
              <a:rPr lang="en-US" b="1" dirty="0" smtClean="0">
                <a:effectLst/>
                <a:latin typeface="Times New Roman"/>
                <a:ea typeface="Calibri"/>
                <a:cs typeface="Arial"/>
              </a:rPr>
              <a:t>High temperatures</a:t>
            </a:r>
            <a:endParaRPr lang="en-US" sz="2400" dirty="0">
              <a:ea typeface="Calibri"/>
              <a:cs typeface="Arial"/>
            </a:endParaRPr>
          </a:p>
          <a:p>
            <a:pPr algn="just">
              <a:lnSpc>
                <a:spcPct val="115000"/>
              </a:lnSpc>
              <a:spcAft>
                <a:spcPts val="1000"/>
              </a:spcAft>
            </a:pPr>
            <a:r>
              <a:rPr lang="en-US" dirty="0" smtClean="0">
                <a:effectLst/>
                <a:latin typeface="Times New Roman"/>
                <a:ea typeface="Calibri"/>
                <a:cs typeface="Arial"/>
              </a:rPr>
              <a:t>Fish that are exposed to high temperatures may suffer :-  </a:t>
            </a:r>
            <a:endParaRPr lang="en-US" dirty="0" smtClean="0">
              <a:effectLst/>
              <a:latin typeface="Times New Roman"/>
              <a:ea typeface="Calibri"/>
              <a:cs typeface="Arial"/>
            </a:endParaRPr>
          </a:p>
          <a:p>
            <a:pPr algn="just">
              <a:lnSpc>
                <a:spcPct val="115000"/>
              </a:lnSpc>
              <a:spcAft>
                <a:spcPts val="1000"/>
              </a:spcAft>
            </a:pPr>
            <a:r>
              <a:rPr lang="en-US" dirty="0" smtClean="0">
                <a:effectLst/>
                <a:latin typeface="Times New Roman"/>
                <a:ea typeface="Calibri"/>
                <a:cs typeface="Arial"/>
              </a:rPr>
              <a:t>1-respiratory </a:t>
            </a:r>
            <a:r>
              <a:rPr lang="en-US" dirty="0" smtClean="0">
                <a:effectLst/>
                <a:latin typeface="Times New Roman"/>
                <a:ea typeface="Calibri"/>
                <a:cs typeface="Arial"/>
              </a:rPr>
              <a:t>stress and nervous activity. This is because increasing water temperature exerts a dual effect on the fish</a:t>
            </a:r>
            <a:r>
              <a:rPr lang="en-US" dirty="0" smtClean="0">
                <a:effectLst/>
                <a:latin typeface="Times New Roman"/>
                <a:ea typeface="Calibri"/>
                <a:cs typeface="Times New Roman"/>
              </a:rPr>
              <a:t>’</a:t>
            </a:r>
            <a:r>
              <a:rPr lang="en-US" dirty="0" smtClean="0">
                <a:effectLst/>
                <a:latin typeface="Times New Roman"/>
                <a:ea typeface="Calibri"/>
                <a:cs typeface="Arial"/>
              </a:rPr>
              <a:t>s oxygen demand/supply ratio. The warmer water carries less dissolved oxygen, yet it increases the fish</a:t>
            </a:r>
            <a:r>
              <a:rPr lang="en-US" dirty="0" smtClean="0">
                <a:effectLst/>
                <a:latin typeface="Times New Roman"/>
                <a:ea typeface="Calibri"/>
                <a:cs typeface="Times New Roman"/>
              </a:rPr>
              <a:t>’</a:t>
            </a:r>
            <a:r>
              <a:rPr lang="en-US" dirty="0" smtClean="0">
                <a:effectLst/>
                <a:latin typeface="Times New Roman"/>
                <a:ea typeface="Calibri"/>
                <a:cs typeface="Arial"/>
              </a:rPr>
              <a:t>s requirement for this gas due its increased metabolic rate.                                                                                                                     </a:t>
            </a:r>
            <a:endParaRPr lang="en-US" sz="2400" dirty="0">
              <a:ea typeface="Calibri"/>
              <a:cs typeface="Arial"/>
            </a:endParaRPr>
          </a:p>
          <a:p>
            <a:pPr algn="just"/>
            <a:r>
              <a:rPr lang="en-US" dirty="0" smtClean="0">
                <a:effectLst/>
                <a:latin typeface="Times New Roman"/>
                <a:ea typeface="Calibri"/>
              </a:rPr>
              <a:t>2- High water temperatures can also affect the fish</a:t>
            </a:r>
            <a:r>
              <a:rPr lang="en-US" dirty="0">
                <a:ea typeface="Calibri"/>
                <a:cs typeface="Times New Roman"/>
              </a:rPr>
              <a:t>’</a:t>
            </a:r>
            <a:r>
              <a:rPr lang="en-US" dirty="0" smtClean="0">
                <a:effectLst/>
                <a:latin typeface="Times New Roman"/>
                <a:ea typeface="Calibri"/>
              </a:rPr>
              <a:t>s ability to </a:t>
            </a:r>
            <a:r>
              <a:rPr lang="en-US" dirty="0" err="1" smtClean="0">
                <a:effectLst/>
                <a:latin typeface="Times New Roman"/>
                <a:ea typeface="Calibri"/>
              </a:rPr>
              <a:t>osmoregulate</a:t>
            </a:r>
            <a:r>
              <a:rPr lang="en-US" dirty="0" smtClean="0">
                <a:effectLst/>
                <a:latin typeface="Times New Roman"/>
                <a:ea typeface="Calibri"/>
              </a:rPr>
              <a:t>, by altering the lipids within the fish</a:t>
            </a:r>
            <a:r>
              <a:rPr lang="en-US" dirty="0">
                <a:ea typeface="Calibri"/>
                <a:cs typeface="Times New Roman"/>
              </a:rPr>
              <a:t>’</a:t>
            </a:r>
            <a:r>
              <a:rPr lang="en-US" dirty="0" smtClean="0">
                <a:effectLst/>
                <a:latin typeface="Times New Roman"/>
                <a:ea typeface="Calibri"/>
              </a:rPr>
              <a:t>s gill cells, making the cells leaky and less efficient at regulating salt balance and excretion.                                                                                </a:t>
            </a:r>
            <a:endParaRPr lang="ar-IQ" dirty="0"/>
          </a:p>
        </p:txBody>
      </p:sp>
    </p:spTree>
    <p:extLst>
      <p:ext uri="{BB962C8B-B14F-4D97-AF65-F5344CB8AC3E}">
        <p14:creationId xmlns:p14="http://schemas.microsoft.com/office/powerpoint/2010/main" val="1282429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92500" lnSpcReduction="20000"/>
          </a:bodyPr>
          <a:lstStyle/>
          <a:p>
            <a:pPr algn="just">
              <a:lnSpc>
                <a:spcPct val="115000"/>
              </a:lnSpc>
              <a:spcAft>
                <a:spcPts val="1000"/>
              </a:spcAft>
            </a:pPr>
            <a:r>
              <a:rPr lang="en-US" dirty="0" smtClean="0">
                <a:effectLst/>
                <a:latin typeface="Times New Roman"/>
                <a:ea typeface="Calibri"/>
                <a:cs typeface="Arial"/>
              </a:rPr>
              <a:t>3-Increasing water temperatures also have an indirect effect on the fish</a:t>
            </a:r>
            <a:r>
              <a:rPr lang="en-US" dirty="0" smtClean="0">
                <a:effectLst/>
                <a:latin typeface="Times New Roman"/>
                <a:ea typeface="Calibri"/>
                <a:cs typeface="Times New Roman"/>
              </a:rPr>
              <a:t>’</a:t>
            </a:r>
            <a:r>
              <a:rPr lang="en-US" dirty="0" smtClean="0">
                <a:effectLst/>
                <a:latin typeface="Times New Roman"/>
                <a:ea typeface="Calibri"/>
                <a:cs typeface="Arial"/>
              </a:rPr>
              <a:t>s health by increasing the toxicity of certain pollutants, such as heavy metals.                                                                     </a:t>
            </a:r>
            <a:endParaRPr lang="en-US" sz="2400" dirty="0">
              <a:ea typeface="Calibri"/>
              <a:cs typeface="Arial"/>
            </a:endParaRPr>
          </a:p>
          <a:p>
            <a:pPr algn="just">
              <a:lnSpc>
                <a:spcPct val="115000"/>
              </a:lnSpc>
              <a:spcAft>
                <a:spcPts val="1000"/>
              </a:spcAft>
            </a:pPr>
            <a:r>
              <a:rPr lang="en-US" dirty="0" smtClean="0">
                <a:effectLst/>
                <a:latin typeface="Times New Roman"/>
                <a:ea typeface="Calibri"/>
                <a:cs typeface="Arial"/>
              </a:rPr>
              <a:t>4- High temperature also has a thermal effect on nitrogenous wastes, by increasing the proportion of ammonia that is present as the toxic </a:t>
            </a:r>
            <a:r>
              <a:rPr lang="en-US" dirty="0" err="1" smtClean="0">
                <a:effectLst/>
                <a:latin typeface="Times New Roman"/>
                <a:ea typeface="Calibri"/>
                <a:cs typeface="Arial"/>
              </a:rPr>
              <a:t>nonionised</a:t>
            </a:r>
            <a:r>
              <a:rPr lang="en-US" dirty="0" smtClean="0">
                <a:effectLst/>
                <a:latin typeface="Times New Roman"/>
                <a:ea typeface="Calibri"/>
                <a:cs typeface="Arial"/>
              </a:rPr>
              <a:t> form.                                                                       </a:t>
            </a:r>
            <a:endParaRPr lang="en-US" sz="2400" dirty="0">
              <a:ea typeface="Calibri"/>
              <a:cs typeface="Arial"/>
            </a:endParaRPr>
          </a:p>
          <a:p>
            <a:pPr algn="just">
              <a:lnSpc>
                <a:spcPct val="115000"/>
              </a:lnSpc>
              <a:spcAft>
                <a:spcPts val="1000"/>
              </a:spcAft>
            </a:pPr>
            <a:r>
              <a:rPr lang="en-US" dirty="0" smtClean="0">
                <a:effectLst/>
                <a:latin typeface="Times New Roman"/>
                <a:ea typeface="Calibri"/>
                <a:cs typeface="Arial"/>
              </a:rPr>
              <a:t>Anthropogenic activity also increases water temperature, e.g. discharge from industries.                                          </a:t>
            </a:r>
            <a:endParaRPr lang="en-US" sz="2400" dirty="0">
              <a:ea typeface="Calibri"/>
              <a:cs typeface="Arial"/>
            </a:endParaRPr>
          </a:p>
          <a:p>
            <a:pPr algn="l"/>
            <a:endParaRPr lang="ar-IQ" dirty="0"/>
          </a:p>
        </p:txBody>
      </p:sp>
    </p:spTree>
    <p:extLst>
      <p:ext uri="{BB962C8B-B14F-4D97-AF65-F5344CB8AC3E}">
        <p14:creationId xmlns:p14="http://schemas.microsoft.com/office/powerpoint/2010/main" val="2773186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92500" lnSpcReduction="10000"/>
          </a:bodyPr>
          <a:lstStyle/>
          <a:p>
            <a:pPr algn="just">
              <a:lnSpc>
                <a:spcPct val="115000"/>
              </a:lnSpc>
              <a:spcAft>
                <a:spcPts val="1000"/>
              </a:spcAft>
            </a:pPr>
            <a:r>
              <a:rPr lang="ar-IQ" dirty="0" smtClean="0">
                <a:ea typeface="Calibri"/>
                <a:cs typeface="Times New Roman"/>
              </a:rPr>
              <a:t> </a:t>
            </a:r>
            <a:endParaRPr lang="en-US" sz="2400" dirty="0">
              <a:ea typeface="Calibri"/>
              <a:cs typeface="Arial"/>
            </a:endParaRPr>
          </a:p>
          <a:p>
            <a:pPr algn="l">
              <a:lnSpc>
                <a:spcPct val="115000"/>
              </a:lnSpc>
              <a:spcAft>
                <a:spcPts val="1000"/>
              </a:spcAft>
            </a:pPr>
            <a:r>
              <a:rPr lang="en-US" b="1" dirty="0" smtClean="0">
                <a:effectLst/>
                <a:latin typeface="Times New Roman"/>
                <a:ea typeface="Calibri"/>
                <a:cs typeface="Arial"/>
              </a:rPr>
              <a:t>Low temperatures</a:t>
            </a:r>
            <a:endParaRPr lang="en-US" sz="2400" dirty="0">
              <a:ea typeface="Calibri"/>
              <a:cs typeface="Arial"/>
            </a:endParaRPr>
          </a:p>
          <a:p>
            <a:pPr algn="l">
              <a:lnSpc>
                <a:spcPct val="115000"/>
              </a:lnSpc>
              <a:spcAft>
                <a:spcPts val="1000"/>
              </a:spcAft>
            </a:pPr>
            <a:r>
              <a:rPr lang="en-US" dirty="0" smtClean="0">
                <a:effectLst/>
                <a:latin typeface="Times New Roman"/>
                <a:ea typeface="Calibri"/>
                <a:cs typeface="Arial"/>
              </a:rPr>
              <a:t>Fish health problems can occur as a result of low water temperatures:-</a:t>
            </a:r>
            <a:endParaRPr lang="en-US" sz="2400" dirty="0">
              <a:ea typeface="Calibri"/>
              <a:cs typeface="Arial"/>
            </a:endParaRPr>
          </a:p>
          <a:p>
            <a:pPr algn="l">
              <a:lnSpc>
                <a:spcPct val="115000"/>
              </a:lnSpc>
              <a:spcAft>
                <a:spcPts val="1000"/>
              </a:spcAft>
            </a:pPr>
            <a:r>
              <a:rPr lang="en-US" dirty="0" smtClean="0">
                <a:effectLst/>
                <a:latin typeface="Times New Roman"/>
                <a:ea typeface="Calibri"/>
                <a:cs typeface="Arial"/>
              </a:rPr>
              <a:t>1- In the case of temperate fish , the fish</a:t>
            </a:r>
            <a:r>
              <a:rPr lang="en-US" dirty="0" smtClean="0">
                <a:effectLst/>
                <a:latin typeface="Times New Roman"/>
                <a:ea typeface="Calibri"/>
                <a:cs typeface="Times New Roman"/>
              </a:rPr>
              <a:t>’</a:t>
            </a:r>
            <a:r>
              <a:rPr lang="en-US" dirty="0" smtClean="0">
                <a:effectLst/>
                <a:latin typeface="Times New Roman"/>
                <a:ea typeface="Calibri"/>
                <a:cs typeface="Arial"/>
              </a:rPr>
              <a:t>s immune system may be compromised at cold temperatures, rendering the fish more prone to infections caused by fungi and certain bacteria.   </a:t>
            </a:r>
            <a:endParaRPr lang="en-US" sz="2400" dirty="0">
              <a:ea typeface="Calibri"/>
              <a:cs typeface="Arial"/>
            </a:endParaRPr>
          </a:p>
          <a:p>
            <a:pPr algn="l">
              <a:lnSpc>
                <a:spcPct val="115000"/>
              </a:lnSpc>
              <a:spcAft>
                <a:spcPts val="1000"/>
              </a:spcAft>
            </a:pPr>
            <a:r>
              <a:rPr lang="ar-IQ" dirty="0" smtClean="0">
                <a:ea typeface="Calibri"/>
                <a:cs typeface="Times New Roman"/>
              </a:rPr>
              <a:t> </a:t>
            </a:r>
            <a:endParaRPr lang="ar-IQ" dirty="0"/>
          </a:p>
        </p:txBody>
      </p:sp>
    </p:spTree>
    <p:extLst>
      <p:ext uri="{BB962C8B-B14F-4D97-AF65-F5344CB8AC3E}">
        <p14:creationId xmlns:p14="http://schemas.microsoft.com/office/powerpoint/2010/main" val="2631519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pPr lvl="0" algn="l">
              <a:lnSpc>
                <a:spcPct val="115000"/>
              </a:lnSpc>
              <a:spcAft>
                <a:spcPts val="1000"/>
              </a:spcAft>
            </a:pPr>
            <a:r>
              <a:rPr lang="en-US" sz="2200" dirty="0">
                <a:solidFill>
                  <a:prstClr val="black"/>
                </a:solidFill>
                <a:latin typeface="Times New Roman"/>
                <a:ea typeface="Calibri"/>
                <a:cs typeface="Arial"/>
              </a:rPr>
              <a:t>2- Respiratory stress and coma. Even though cold water contains more dissolved oxygen than warm water, its suppressive effects on the fish</a:t>
            </a:r>
            <a:r>
              <a:rPr lang="en-US" sz="2200" dirty="0">
                <a:solidFill>
                  <a:prstClr val="black"/>
                </a:solidFill>
                <a:latin typeface="Times New Roman"/>
                <a:ea typeface="Calibri"/>
                <a:cs typeface="Times New Roman"/>
              </a:rPr>
              <a:t>’</a:t>
            </a:r>
            <a:r>
              <a:rPr lang="en-US" sz="2200" dirty="0">
                <a:solidFill>
                  <a:prstClr val="black"/>
                </a:solidFill>
                <a:latin typeface="Times New Roman"/>
                <a:ea typeface="Calibri"/>
                <a:cs typeface="Arial"/>
              </a:rPr>
              <a:t>s respiratory rate and heart rate means that fish may become hypoxic at very low temperatures due to insufficient oxygen uptake. </a:t>
            </a:r>
            <a:r>
              <a:rPr lang="en-US" sz="2200" dirty="0" smtClean="0">
                <a:solidFill>
                  <a:prstClr val="black"/>
                </a:solidFill>
                <a:latin typeface="Times New Roman"/>
                <a:ea typeface="Calibri"/>
                <a:cs typeface="Arial"/>
              </a:rPr>
              <a:t> </a:t>
            </a:r>
            <a:endParaRPr lang="en-US" sz="1700" dirty="0">
              <a:solidFill>
                <a:prstClr val="black"/>
              </a:solidFill>
              <a:ea typeface="Calibri"/>
              <a:cs typeface="Arial"/>
            </a:endParaRPr>
          </a:p>
          <a:p>
            <a:pPr lvl="0" algn="l">
              <a:lnSpc>
                <a:spcPct val="115000"/>
              </a:lnSpc>
              <a:spcAft>
                <a:spcPts val="1000"/>
              </a:spcAft>
            </a:pPr>
            <a:r>
              <a:rPr lang="en-US" sz="2200" dirty="0">
                <a:solidFill>
                  <a:prstClr val="black"/>
                </a:solidFill>
                <a:latin typeface="Times New Roman"/>
                <a:ea typeface="Calibri"/>
                <a:cs typeface="Arial"/>
              </a:rPr>
              <a:t>3-Behavioural signs associated with hypothermia include lowered respiratory rate and loss of swimming co- ordination.</a:t>
            </a:r>
            <a:endParaRPr lang="en-US" sz="1700" dirty="0">
              <a:solidFill>
                <a:prstClr val="black"/>
              </a:solidFill>
              <a:ea typeface="Calibri"/>
              <a:cs typeface="Arial"/>
            </a:endParaRPr>
          </a:p>
          <a:p>
            <a:pPr algn="l"/>
            <a:endParaRPr lang="ar-IQ" dirty="0"/>
          </a:p>
        </p:txBody>
      </p:sp>
    </p:spTree>
    <p:extLst>
      <p:ext uri="{BB962C8B-B14F-4D97-AF65-F5344CB8AC3E}">
        <p14:creationId xmlns:p14="http://schemas.microsoft.com/office/powerpoint/2010/main" val="3650172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fontScale="92500" lnSpcReduction="10000"/>
          </a:bodyPr>
          <a:lstStyle/>
          <a:p>
            <a:pPr algn="just">
              <a:lnSpc>
                <a:spcPct val="115000"/>
              </a:lnSpc>
              <a:spcAft>
                <a:spcPts val="1000"/>
              </a:spcAft>
            </a:pPr>
            <a:r>
              <a:rPr lang="en-US" dirty="0" smtClean="0">
                <a:effectLst/>
                <a:latin typeface="Times New Roman"/>
                <a:ea typeface="Calibri"/>
                <a:cs typeface="Arial"/>
              </a:rPr>
              <a:t>Noninfectious diseases are those that do not involve a pathological Agent.  Noninfectious diseases include </a:t>
            </a:r>
            <a:r>
              <a:rPr lang="en-US" dirty="0" err="1" smtClean="0">
                <a:effectLst/>
                <a:latin typeface="Times New Roman"/>
                <a:ea typeface="Calibri"/>
                <a:cs typeface="Arial"/>
              </a:rPr>
              <a:t>tumours</a:t>
            </a:r>
            <a:r>
              <a:rPr lang="en-US" dirty="0" smtClean="0">
                <a:effectLst/>
                <a:latin typeface="Times New Roman"/>
                <a:ea typeface="Calibri"/>
                <a:cs typeface="Arial"/>
              </a:rPr>
              <a:t> (</a:t>
            </a:r>
            <a:r>
              <a:rPr lang="en-US" dirty="0" err="1" smtClean="0">
                <a:effectLst/>
                <a:latin typeface="Times New Roman"/>
                <a:ea typeface="Calibri"/>
                <a:cs typeface="Arial"/>
              </a:rPr>
              <a:t>neoplasias</a:t>
            </a:r>
            <a:r>
              <a:rPr lang="en-US" dirty="0" smtClean="0">
                <a:effectLst/>
                <a:latin typeface="Times New Roman"/>
                <a:ea typeface="Calibri"/>
                <a:cs typeface="Arial"/>
              </a:rPr>
              <a:t>) and developmental and physiological diseases. In addition, physical injuries and attacks by predators and pests will also be considered here. Environmental factors, notably adverse water conditions, which are a major underlying cause   of noninfectious diseases, are also considered.                                                                       </a:t>
            </a:r>
            <a:r>
              <a:rPr lang="ar-IQ" dirty="0">
                <a:ea typeface="Calibri"/>
                <a:cs typeface="Times New Roman"/>
              </a:rPr>
              <a:t>  </a:t>
            </a:r>
            <a:endParaRPr lang="en-US" sz="2400" dirty="0">
              <a:ea typeface="Calibri"/>
              <a:cs typeface="Arial"/>
            </a:endParaRPr>
          </a:p>
          <a:p>
            <a:pPr algn="l"/>
            <a:endParaRPr lang="ar-IQ" dirty="0"/>
          </a:p>
        </p:txBody>
      </p:sp>
    </p:spTree>
    <p:extLst>
      <p:ext uri="{BB962C8B-B14F-4D97-AF65-F5344CB8AC3E}">
        <p14:creationId xmlns:p14="http://schemas.microsoft.com/office/powerpoint/2010/main" val="535732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92500" lnSpcReduction="10000"/>
          </a:bodyPr>
          <a:lstStyle/>
          <a:p>
            <a:pPr algn="just">
              <a:lnSpc>
                <a:spcPct val="115000"/>
              </a:lnSpc>
              <a:spcAft>
                <a:spcPts val="1000"/>
              </a:spcAft>
            </a:pPr>
            <a:r>
              <a:rPr lang="en-US" dirty="0" smtClean="0">
                <a:effectLst/>
                <a:latin typeface="Times New Roman"/>
                <a:ea typeface="Calibri"/>
                <a:cs typeface="Arial"/>
              </a:rPr>
              <a:t>Noninfectious diseases can affect virtually any part of the </a:t>
            </a:r>
            <a:r>
              <a:rPr lang="en-US" dirty="0" err="1" smtClean="0">
                <a:effectLst/>
                <a:latin typeface="Times New Roman"/>
                <a:ea typeface="Calibri"/>
                <a:cs typeface="Arial"/>
              </a:rPr>
              <a:t>fishs</a:t>
            </a:r>
            <a:r>
              <a:rPr lang="en-US" dirty="0" smtClean="0">
                <a:effectLst/>
                <a:latin typeface="Times New Roman"/>
                <a:ea typeface="Calibri"/>
                <a:cs typeface="Arial"/>
              </a:rPr>
              <a:t> body, either external or internal, sometimes both. For example, various </a:t>
            </a:r>
            <a:r>
              <a:rPr lang="en-US" dirty="0" err="1" smtClean="0">
                <a:effectLst/>
                <a:latin typeface="Times New Roman"/>
                <a:ea typeface="Calibri"/>
                <a:cs typeface="Arial"/>
              </a:rPr>
              <a:t>tumours</a:t>
            </a:r>
            <a:r>
              <a:rPr lang="en-US" dirty="0" smtClean="0">
                <a:effectLst/>
                <a:latin typeface="Times New Roman"/>
                <a:ea typeface="Calibri"/>
                <a:cs typeface="Arial"/>
              </a:rPr>
              <a:t> have been associated with most organs and tissues in cyprinids.                                                                                           </a:t>
            </a:r>
            <a:r>
              <a:rPr lang="ar-IQ" dirty="0">
                <a:ea typeface="Calibri"/>
                <a:cs typeface="Times New Roman"/>
              </a:rPr>
              <a:t>   </a:t>
            </a:r>
            <a:endParaRPr lang="en-US" sz="2400" dirty="0">
              <a:ea typeface="Calibri"/>
              <a:cs typeface="Arial"/>
            </a:endParaRPr>
          </a:p>
          <a:p>
            <a:pPr algn="just">
              <a:lnSpc>
                <a:spcPct val="115000"/>
              </a:lnSpc>
              <a:spcAft>
                <a:spcPts val="1000"/>
              </a:spcAft>
            </a:pPr>
            <a:r>
              <a:rPr lang="en-US" dirty="0" smtClean="0">
                <a:effectLst/>
                <a:latin typeface="Times New Roman"/>
                <a:ea typeface="Calibri"/>
                <a:cs typeface="Arial"/>
              </a:rPr>
              <a:t>In terms of injuries, such as arising from predator attack, it is typically the external surfaces of the fish that incur the majority of the damage.                                                                  </a:t>
            </a:r>
            <a:endParaRPr lang="en-US" sz="2400" dirty="0">
              <a:ea typeface="Calibri"/>
              <a:cs typeface="Arial"/>
            </a:endParaRPr>
          </a:p>
          <a:p>
            <a:pPr algn="l"/>
            <a:endParaRPr lang="ar-IQ" dirty="0"/>
          </a:p>
        </p:txBody>
      </p:sp>
    </p:spTree>
    <p:extLst>
      <p:ext uri="{BB962C8B-B14F-4D97-AF65-F5344CB8AC3E}">
        <p14:creationId xmlns:p14="http://schemas.microsoft.com/office/powerpoint/2010/main" val="1739613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lstStyle/>
          <a:p>
            <a:pPr algn="just">
              <a:lnSpc>
                <a:spcPct val="115000"/>
              </a:lnSpc>
              <a:spcAft>
                <a:spcPts val="1000"/>
              </a:spcAft>
            </a:pPr>
            <a:r>
              <a:rPr lang="en-US" dirty="0" smtClean="0">
                <a:effectLst/>
                <a:latin typeface="Times New Roman"/>
                <a:ea typeface="Calibri"/>
                <a:cs typeface="Arial"/>
              </a:rPr>
              <a:t>Sometimes, a noninfectious disease or injury can predispose the fish to an infectious disease, an example being damage to the skin epithelium as a result of rough handling which can lead to invasion by opportunistic pathogens such as Oomycetes (fungi).                                   </a:t>
            </a:r>
            <a:endParaRPr lang="en-US" sz="2400" dirty="0">
              <a:ea typeface="Calibri"/>
              <a:cs typeface="Arial"/>
            </a:endParaRPr>
          </a:p>
          <a:p>
            <a:pPr algn="l"/>
            <a:endParaRPr lang="ar-IQ" dirty="0"/>
          </a:p>
        </p:txBody>
      </p:sp>
    </p:spTree>
    <p:extLst>
      <p:ext uri="{BB962C8B-B14F-4D97-AF65-F5344CB8AC3E}">
        <p14:creationId xmlns:p14="http://schemas.microsoft.com/office/powerpoint/2010/main" val="3488742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r>
              <a:rPr lang="en-US" b="1" dirty="0" smtClean="0">
                <a:solidFill>
                  <a:srgbClr val="FF0000"/>
                </a:solidFill>
                <a:effectLst/>
                <a:latin typeface="Times New Roman"/>
                <a:ea typeface="Calibri"/>
              </a:rPr>
              <a:t>a-Developmental and physiological disease</a:t>
            </a:r>
            <a:r>
              <a:rPr lang="ar-IQ" b="1" dirty="0" smtClean="0">
                <a:solidFill>
                  <a:srgbClr val="FF0000"/>
                </a:solidFill>
                <a:effectLst/>
                <a:latin typeface="Times New Roman"/>
                <a:ea typeface="Calibri"/>
              </a:rPr>
              <a:t> </a:t>
            </a:r>
            <a:endParaRPr lang="ar-IQ" dirty="0"/>
          </a:p>
        </p:txBody>
      </p:sp>
      <p:sp>
        <p:nvSpPr>
          <p:cNvPr id="3" name="عنصر نائب للمحتوى 2"/>
          <p:cNvSpPr>
            <a:spLocks noGrp="1"/>
          </p:cNvSpPr>
          <p:nvPr>
            <p:ph idx="1"/>
          </p:nvPr>
        </p:nvSpPr>
        <p:spPr/>
        <p:txBody>
          <a:bodyPr/>
          <a:lstStyle/>
          <a:p>
            <a:pPr algn="just">
              <a:lnSpc>
                <a:spcPct val="115000"/>
              </a:lnSpc>
              <a:spcAft>
                <a:spcPts val="1000"/>
              </a:spcAft>
            </a:pPr>
            <a:r>
              <a:rPr lang="en-US" dirty="0" smtClean="0">
                <a:effectLst/>
                <a:latin typeface="Times New Roman"/>
                <a:ea typeface="Calibri"/>
                <a:cs typeface="Arial"/>
              </a:rPr>
              <a:t>Developmental abnormalities have been recorded in  all fish groups . Some developmental problems are due to genetic factors, whilst others have been linked with adverse environmental conditions, including the presence of pollutants.</a:t>
            </a:r>
            <a:r>
              <a:rPr lang="en-US" dirty="0">
                <a:ea typeface="Calibri"/>
                <a:cs typeface="Arial"/>
              </a:rPr>
              <a:t> </a:t>
            </a:r>
            <a:r>
              <a:rPr lang="en-US" dirty="0" smtClean="0">
                <a:effectLst/>
                <a:latin typeface="Times New Roman"/>
                <a:ea typeface="Calibri"/>
                <a:cs typeface="Arial"/>
              </a:rPr>
              <a:t>                                        </a:t>
            </a:r>
            <a:endParaRPr lang="en-US" sz="2400" dirty="0">
              <a:ea typeface="Calibri"/>
              <a:cs typeface="Arial"/>
            </a:endParaRPr>
          </a:p>
          <a:p>
            <a:pPr algn="l"/>
            <a:endParaRPr lang="ar-IQ" dirty="0"/>
          </a:p>
        </p:txBody>
      </p:sp>
    </p:spTree>
    <p:extLst>
      <p:ext uri="{BB962C8B-B14F-4D97-AF65-F5344CB8AC3E}">
        <p14:creationId xmlns:p14="http://schemas.microsoft.com/office/powerpoint/2010/main" val="2607580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a:bodyPr>
          <a:lstStyle/>
          <a:p>
            <a:pPr algn="just"/>
            <a:r>
              <a:rPr lang="en-US" sz="2200" dirty="0" smtClean="0">
                <a:effectLst/>
                <a:latin typeface="Times New Roman"/>
                <a:ea typeface="Calibri"/>
              </a:rPr>
              <a:t>Deformities of the head, eyes, gills, and in particular the skeletal system are most commonly reported, due to their obvious manifestations (Fig.·6.5). It appears likely that developmental deformities are responsible for many deaths during the early life history of fish, both in nature and under captive conditions.   However, in some cases aquaculture may actually contribute to the incidence of deformities within captive fish stocks, with factors such as unsuitable larval diets, adverse water chemistry, and adverse </a:t>
            </a:r>
            <a:r>
              <a:rPr lang="ar-IQ" sz="2200" dirty="0" smtClean="0">
                <a:effectLst/>
                <a:latin typeface="Times New Roman"/>
                <a:ea typeface="Calibri"/>
              </a:rPr>
              <a:t>           </a:t>
            </a:r>
            <a:r>
              <a:rPr lang="en-US" sz="2200" dirty="0" smtClean="0">
                <a:effectLst/>
                <a:latin typeface="Times New Roman"/>
                <a:ea typeface="Calibri"/>
              </a:rPr>
              <a:t>water temperatures being blamed.</a:t>
            </a:r>
          </a:p>
          <a:p>
            <a:pPr algn="just"/>
            <a:r>
              <a:rPr lang="en-US" dirty="0" smtClean="0">
                <a:effectLst/>
                <a:latin typeface="Times New Roman"/>
                <a:ea typeface="Calibri"/>
              </a:rPr>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3573016"/>
            <a:ext cx="5645695"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3"/>
          <p:cNvSpPr/>
          <p:nvPr/>
        </p:nvSpPr>
        <p:spPr>
          <a:xfrm>
            <a:off x="395536" y="5661248"/>
            <a:ext cx="8748464" cy="1707134"/>
          </a:xfrm>
          <a:prstGeom prst="rect">
            <a:avLst/>
          </a:prstGeom>
        </p:spPr>
        <p:txBody>
          <a:bodyPr wrap="square">
            <a:spAutoFit/>
          </a:bodyPr>
          <a:lstStyle/>
          <a:p>
            <a:pPr algn="ctr">
              <a:lnSpc>
                <a:spcPct val="115000"/>
              </a:lnSpc>
              <a:spcAft>
                <a:spcPts val="1000"/>
              </a:spcAft>
            </a:pPr>
            <a:r>
              <a:rPr lang="en-US" sz="1600" dirty="0" smtClean="0">
                <a:effectLst/>
                <a:latin typeface="Times New Roman"/>
                <a:ea typeface="Calibri"/>
                <a:cs typeface="Arial"/>
              </a:rPr>
              <a:t>Fig.·6.5–X-Ray photograph of a common bream with a severe deformity of the posterior section of its backbone </a:t>
            </a:r>
            <a:r>
              <a:rPr lang="en-US" sz="4400" dirty="0" smtClean="0">
                <a:effectLst/>
                <a:latin typeface="Times New Roman"/>
                <a:ea typeface="Calibri"/>
                <a:cs typeface="Arial"/>
              </a:rPr>
              <a:t>.</a:t>
            </a:r>
            <a:endParaRPr lang="en-US" sz="3200" dirty="0">
              <a:ea typeface="Calibri"/>
              <a:cs typeface="Arial"/>
            </a:endParaRPr>
          </a:p>
          <a:p>
            <a:pPr algn="ctr">
              <a:lnSpc>
                <a:spcPct val="115000"/>
              </a:lnSpc>
              <a:spcAft>
                <a:spcPts val="1000"/>
              </a:spcAft>
            </a:pPr>
            <a:endParaRPr lang="en-US" sz="2400" dirty="0">
              <a:ea typeface="Calibri"/>
              <a:cs typeface="Arial"/>
            </a:endParaRPr>
          </a:p>
        </p:txBody>
      </p:sp>
    </p:spTree>
    <p:extLst>
      <p:ext uri="{BB962C8B-B14F-4D97-AF65-F5344CB8AC3E}">
        <p14:creationId xmlns:p14="http://schemas.microsoft.com/office/powerpoint/2010/main" val="3254895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85000" lnSpcReduction="20000"/>
          </a:bodyPr>
          <a:lstStyle/>
          <a:p>
            <a:pPr algn="l"/>
            <a:endParaRPr lang="en-US" dirty="0" smtClean="0">
              <a:effectLst/>
              <a:latin typeface="Times New Roman"/>
              <a:ea typeface="Calibri"/>
            </a:endParaRPr>
          </a:p>
          <a:p>
            <a:pPr lvl="0" algn="l"/>
            <a:r>
              <a:rPr lang="en-US" sz="2700" dirty="0">
                <a:solidFill>
                  <a:prstClr val="black"/>
                </a:solidFill>
                <a:latin typeface="Times New Roman"/>
                <a:ea typeface="Calibri"/>
              </a:rPr>
              <a:t>Some of the intensive aquaculture practices which are applied to enhance    production have  been shown to cause deformities in a range of fish species, Example include the use of hormones to induce spawning of </a:t>
            </a:r>
            <a:r>
              <a:rPr lang="en-US" sz="2700" dirty="0" err="1">
                <a:solidFill>
                  <a:prstClr val="black"/>
                </a:solidFill>
                <a:latin typeface="Times New Roman"/>
                <a:ea typeface="Calibri"/>
              </a:rPr>
              <a:t>broodstock</a:t>
            </a:r>
            <a:r>
              <a:rPr lang="en-US" sz="2700" dirty="0">
                <a:solidFill>
                  <a:prstClr val="black"/>
                </a:solidFill>
                <a:latin typeface="Times New Roman"/>
                <a:ea typeface="Calibri"/>
              </a:rPr>
              <a:t> and for promoting larval growth, and the use of manure and other </a:t>
            </a:r>
            <a:r>
              <a:rPr lang="en-US" sz="2700" dirty="0" err="1">
                <a:solidFill>
                  <a:prstClr val="black"/>
                </a:solidFill>
                <a:latin typeface="Times New Roman"/>
                <a:ea typeface="Calibri"/>
              </a:rPr>
              <a:t>fertilisers</a:t>
            </a:r>
            <a:r>
              <a:rPr lang="en-US" sz="2700" dirty="0">
                <a:solidFill>
                  <a:prstClr val="black"/>
                </a:solidFill>
                <a:latin typeface="Times New Roman"/>
                <a:ea typeface="Calibri"/>
              </a:rPr>
              <a:t> in pond culture.       </a:t>
            </a:r>
            <a:endParaRPr lang="ar-IQ" sz="2700" dirty="0">
              <a:solidFill>
                <a:prstClr val="black"/>
              </a:solidFill>
            </a:endParaRPr>
          </a:p>
          <a:p>
            <a:pPr algn="just"/>
            <a:endParaRPr lang="en-US" dirty="0">
              <a:latin typeface="Times New Roman"/>
              <a:ea typeface="Calibri"/>
            </a:endParaRPr>
          </a:p>
          <a:p>
            <a:pPr algn="just"/>
            <a:endParaRPr lang="en-US" dirty="0" smtClean="0">
              <a:effectLst/>
              <a:latin typeface="Times New Roman"/>
              <a:ea typeface="Calibri"/>
            </a:endParaRPr>
          </a:p>
          <a:p>
            <a:pPr algn="just"/>
            <a:endParaRPr lang="en-US" dirty="0">
              <a:latin typeface="Times New Roman"/>
              <a:ea typeface="Calibri"/>
            </a:endParaRPr>
          </a:p>
          <a:p>
            <a:pPr algn="just"/>
            <a:endParaRPr lang="en-US" dirty="0" smtClean="0">
              <a:effectLst/>
              <a:latin typeface="Times New Roman"/>
              <a:ea typeface="Calibri"/>
            </a:endParaRPr>
          </a:p>
          <a:p>
            <a:pPr algn="just"/>
            <a:r>
              <a:rPr lang="en-US" dirty="0" smtClean="0">
                <a:effectLst/>
                <a:latin typeface="Times New Roman"/>
                <a:ea typeface="Calibri"/>
              </a:rPr>
              <a:t>As far as wild fish are concerned, it is increasingly </a:t>
            </a:r>
            <a:r>
              <a:rPr lang="en-US" dirty="0" err="1" smtClean="0">
                <a:effectLst/>
                <a:latin typeface="Times New Roman"/>
                <a:ea typeface="Calibri"/>
              </a:rPr>
              <a:t>recognised</a:t>
            </a:r>
            <a:r>
              <a:rPr lang="en-US" dirty="0" smtClean="0">
                <a:effectLst/>
                <a:latin typeface="Times New Roman"/>
                <a:ea typeface="Calibri"/>
              </a:rPr>
              <a:t> that the contamination of freshwaters by various   industrial pollutants is causing developmental abnormalities in these   stocks.                                                     </a:t>
            </a:r>
            <a:endParaRPr lang="ar-IQ" dirty="0"/>
          </a:p>
        </p:txBody>
      </p:sp>
    </p:spTree>
    <p:extLst>
      <p:ext uri="{BB962C8B-B14F-4D97-AF65-F5344CB8AC3E}">
        <p14:creationId xmlns:p14="http://schemas.microsoft.com/office/powerpoint/2010/main" val="444115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217443"/>
          </a:xfrm>
        </p:spPr>
        <p:txBody>
          <a:bodyPr/>
          <a:lstStyle/>
          <a:p>
            <a:pPr algn="l">
              <a:lnSpc>
                <a:spcPct val="115000"/>
              </a:lnSpc>
              <a:spcAft>
                <a:spcPts val="1000"/>
              </a:spcAft>
            </a:pPr>
            <a:r>
              <a:rPr lang="en-US" sz="3600" b="1" dirty="0" smtClean="0">
                <a:effectLst/>
                <a:latin typeface="Times New Roman"/>
                <a:ea typeface="Calibri"/>
                <a:cs typeface="Arial"/>
              </a:rPr>
              <a:t> Common disease problems</a:t>
            </a:r>
            <a:endParaRPr lang="en-US" sz="2400" dirty="0">
              <a:ea typeface="Calibri"/>
              <a:cs typeface="Arial"/>
            </a:endParaRPr>
          </a:p>
          <a:p>
            <a:pPr algn="l">
              <a:lnSpc>
                <a:spcPct val="115000"/>
              </a:lnSpc>
              <a:spcAft>
                <a:spcPts val="1000"/>
              </a:spcAft>
            </a:pPr>
            <a:r>
              <a:rPr lang="en-US" dirty="0" smtClean="0">
                <a:effectLst/>
                <a:latin typeface="Times New Roman"/>
                <a:ea typeface="Calibri"/>
                <a:cs typeface="Arial"/>
              </a:rPr>
              <a:t>Certain noninfectious disease problems are relatively common, e.g. </a:t>
            </a:r>
            <a:r>
              <a:rPr lang="en-US" dirty="0" err="1" smtClean="0">
                <a:effectLst/>
                <a:latin typeface="Times New Roman"/>
                <a:ea typeface="Calibri"/>
                <a:cs typeface="Arial"/>
              </a:rPr>
              <a:t>swimbladder</a:t>
            </a:r>
            <a:r>
              <a:rPr lang="en-US" dirty="0" smtClean="0">
                <a:effectLst/>
                <a:latin typeface="Times New Roman"/>
                <a:ea typeface="Calibri"/>
                <a:cs typeface="Arial"/>
              </a:rPr>
              <a:t> disorders and noninfectious dropsy.</a:t>
            </a:r>
            <a:endParaRPr lang="en-US" sz="2400" dirty="0">
              <a:ea typeface="Calibri"/>
              <a:cs typeface="Arial"/>
            </a:endParaRPr>
          </a:p>
          <a:p>
            <a:pPr algn="l"/>
            <a:endParaRPr lang="ar-IQ" dirty="0"/>
          </a:p>
        </p:txBody>
      </p:sp>
    </p:spTree>
    <p:extLst>
      <p:ext uri="{BB962C8B-B14F-4D97-AF65-F5344CB8AC3E}">
        <p14:creationId xmlns:p14="http://schemas.microsoft.com/office/powerpoint/2010/main" val="2238211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04664"/>
            <a:ext cx="8229600" cy="5649491"/>
          </a:xfrm>
        </p:spPr>
        <p:txBody>
          <a:bodyPr>
            <a:normAutofit fontScale="85000" lnSpcReduction="20000"/>
          </a:bodyPr>
          <a:lstStyle/>
          <a:p>
            <a:pPr algn="l">
              <a:lnSpc>
                <a:spcPct val="115000"/>
              </a:lnSpc>
              <a:spcAft>
                <a:spcPts val="1000"/>
              </a:spcAft>
            </a:pPr>
            <a:r>
              <a:rPr lang="en-US" b="1" dirty="0" err="1" smtClean="0">
                <a:effectLst/>
                <a:latin typeface="Times New Roman"/>
                <a:ea typeface="Calibri"/>
                <a:cs typeface="Arial"/>
              </a:rPr>
              <a:t>Swimbladder</a:t>
            </a:r>
            <a:r>
              <a:rPr lang="en-US" b="1" dirty="0" smtClean="0">
                <a:effectLst/>
                <a:latin typeface="Times New Roman"/>
                <a:ea typeface="Calibri"/>
                <a:cs typeface="Arial"/>
              </a:rPr>
              <a:t> disorders</a:t>
            </a:r>
            <a:endParaRPr lang="en-US" sz="2400" dirty="0">
              <a:ea typeface="Calibri"/>
              <a:cs typeface="Arial"/>
            </a:endParaRPr>
          </a:p>
          <a:p>
            <a:pPr algn="just">
              <a:lnSpc>
                <a:spcPct val="115000"/>
              </a:lnSpc>
              <a:spcAft>
                <a:spcPts val="1000"/>
              </a:spcAft>
            </a:pPr>
            <a:r>
              <a:rPr lang="en-US" dirty="0" smtClean="0">
                <a:effectLst/>
                <a:latin typeface="Times New Roman"/>
                <a:ea typeface="Calibri"/>
                <a:cs typeface="Arial"/>
              </a:rPr>
              <a:t>In fish , the swim bladder is typically large and comprises two chambers that connect via a narrow duct. Dysfunction of the swim bladder may cause the fish to float at the surface or sink to the substrate, as a result of over-inflation or collapse of the </a:t>
            </a:r>
            <a:r>
              <a:rPr lang="en-US" dirty="0" err="1" smtClean="0">
                <a:effectLst/>
                <a:latin typeface="Times New Roman"/>
                <a:ea typeface="Calibri"/>
                <a:cs typeface="Arial"/>
              </a:rPr>
              <a:t>swimbladder</a:t>
            </a:r>
            <a:r>
              <a:rPr lang="en-US" dirty="0" smtClean="0">
                <a:effectLst/>
                <a:latin typeface="Times New Roman"/>
                <a:ea typeface="Calibri"/>
                <a:cs typeface="Arial"/>
              </a:rPr>
              <a:t>, respectively.                                                                                                                         </a:t>
            </a:r>
            <a:endParaRPr lang="en-US" sz="2400" dirty="0">
              <a:ea typeface="Calibri"/>
              <a:cs typeface="Arial"/>
            </a:endParaRPr>
          </a:p>
          <a:p>
            <a:pPr algn="just"/>
            <a:r>
              <a:rPr lang="en-US" dirty="0" smtClean="0">
                <a:effectLst/>
                <a:latin typeface="Times New Roman"/>
                <a:ea typeface="Calibri"/>
              </a:rPr>
              <a:t>Swim bladder inflammation disease has been recorded in several fish species, and appears also to be related to transportation stress. In addition, certain microbial and parasitic diseases can also cause swim bladder damage, and differentiating between infectious and noninfectious causes can be difficult.                          </a:t>
            </a:r>
            <a:endParaRPr lang="ar-IQ" dirty="0"/>
          </a:p>
        </p:txBody>
      </p:sp>
    </p:spTree>
    <p:extLst>
      <p:ext uri="{BB962C8B-B14F-4D97-AF65-F5344CB8AC3E}">
        <p14:creationId xmlns:p14="http://schemas.microsoft.com/office/powerpoint/2010/main" val="213630169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1093</Words>
  <Application>Microsoft Office PowerPoint</Application>
  <PresentationFormat>عرض على الشاشة (3:4)‏</PresentationFormat>
  <Paragraphs>46</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نسق Office</vt:lpstr>
      <vt:lpstr>Noninfectious Diseases </vt:lpstr>
      <vt:lpstr>عرض تقديمي في PowerPoint</vt:lpstr>
      <vt:lpstr>عرض تقديمي في PowerPoint</vt:lpstr>
      <vt:lpstr>عرض تقديمي في PowerPoint</vt:lpstr>
      <vt:lpstr>a-Developmental and physiological disease </vt:lpstr>
      <vt:lpstr>عرض تقديمي في PowerPoint</vt:lpstr>
      <vt:lpstr>عرض تقديمي في PowerPoint</vt:lpstr>
      <vt:lpstr>عرض تقديمي في PowerPoint</vt:lpstr>
      <vt:lpstr>عرض تقديمي في PowerPoint</vt:lpstr>
      <vt:lpstr>عرض تقديمي في PowerPoint</vt:lpstr>
      <vt:lpstr>b-Environmentally induced diseases </vt:lpstr>
      <vt:lpstr>عرض تقديمي في PowerPoint</vt:lpstr>
      <vt:lpstr>1-WATER TEMPERATURE</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Noninfectious Diseases</dc:title>
  <dc:creator>DR.Ahmed Saker 2o1O</dc:creator>
  <cp:lastModifiedBy>DR.Ahmed Saker 2o1O</cp:lastModifiedBy>
  <cp:revision>8</cp:revision>
  <dcterms:created xsi:type="dcterms:W3CDTF">2018-12-01T13:40:31Z</dcterms:created>
  <dcterms:modified xsi:type="dcterms:W3CDTF">2018-12-02T08:09:06Z</dcterms:modified>
</cp:coreProperties>
</file>